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
      <p:font typeface="Coco Gothic" charset="1" panose="00000000000000000000"/>
      <p:regular r:id="rId28"/>
    </p:embeddedFont>
    <p:embeddedFont>
      <p:font typeface="Coco Gothic Bold" charset="1" panose="00000000000000000000"/>
      <p:regular r:id="rId29"/>
    </p:embeddedFont>
    <p:embeddedFont>
      <p:font typeface="Coco Gothic Italics" charset="1" panose="00000000000000000000"/>
      <p:regular r:id="rId30"/>
    </p:embeddedFont>
    <p:embeddedFont>
      <p:font typeface="Coco Gothic Bold Italics" charset="1" panose="00000000000000000000"/>
      <p:regular r:id="rId31"/>
    </p:embeddedFont>
    <p:embeddedFont>
      <p:font typeface="Coco Gothic Extra-Light" charset="1" panose="00000000000000000000"/>
      <p:regular r:id="rId32"/>
    </p:embeddedFont>
    <p:embeddedFont>
      <p:font typeface="Coco Gothic Extra-Light Italics" charset="1" panose="00000000000000000000"/>
      <p:regular r:id="rId33"/>
    </p:embeddedFont>
    <p:embeddedFont>
      <p:font typeface="Coco Gothic Heavy" charset="1" panose="00000000000000000000"/>
      <p:regular r:id="rId34"/>
    </p:embeddedFont>
    <p:embeddedFont>
      <p:font typeface="Coco Gothic Heavy Italics"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1028700" y="2374900"/>
            <a:ext cx="16230600" cy="5299076"/>
          </a:xfrm>
          <a:prstGeom prst="rect">
            <a:avLst/>
          </a:prstGeom>
        </p:spPr>
        <p:txBody>
          <a:bodyPr anchor="t" rtlCol="false" tIns="0" lIns="0" bIns="0" rIns="0">
            <a:spAutoFit/>
          </a:bodyPr>
          <a:lstStyle/>
          <a:p>
            <a:pPr algn="ctr">
              <a:lnSpc>
                <a:spcPts val="13999"/>
              </a:lnSpc>
            </a:pPr>
            <a:r>
              <a:rPr lang="en-US" sz="9999">
                <a:solidFill>
                  <a:srgbClr val="FFD21B"/>
                </a:solidFill>
                <a:latin typeface="Coco Gothic Bold"/>
              </a:rPr>
              <a:t>PROJET 2 - DÉBOGUER UNE APPLICATION .NET </a:t>
            </a:r>
          </a:p>
          <a:p>
            <a:pPr algn="ctr">
              <a:lnSpc>
                <a:spcPts val="13999"/>
              </a:lnSpc>
            </a:pPr>
          </a:p>
        </p:txBody>
      </p:sp>
      <p:sp>
        <p:nvSpPr>
          <p:cNvPr name="TextBox 4" id="4"/>
          <p:cNvSpPr txBox="true"/>
          <p:nvPr/>
        </p:nvSpPr>
        <p:spPr>
          <a:xfrm rot="0">
            <a:off x="5267349" y="6230519"/>
            <a:ext cx="7753301" cy="411480"/>
          </a:xfrm>
          <a:prstGeom prst="rect">
            <a:avLst/>
          </a:prstGeom>
        </p:spPr>
        <p:txBody>
          <a:bodyPr anchor="t" rtlCol="false" tIns="0" lIns="0" bIns="0" rIns="0">
            <a:spAutoFit/>
          </a:bodyPr>
          <a:lstStyle/>
          <a:p>
            <a:pPr algn="ctr">
              <a:lnSpc>
                <a:spcPts val="2910"/>
              </a:lnSpc>
            </a:pPr>
            <a:r>
              <a:rPr lang="en-US" sz="3000">
                <a:solidFill>
                  <a:srgbClr val="FFFDF7"/>
                </a:solidFill>
                <a:latin typeface="Coco Gothic Bold"/>
              </a:rPr>
              <a:t>SITE E-COMMERCE LAMBAZON</a:t>
            </a:r>
          </a:p>
        </p:txBody>
      </p:sp>
      <p:grpSp>
        <p:nvGrpSpPr>
          <p:cNvPr name="Group 5" id="5"/>
          <p:cNvGrpSpPr/>
          <p:nvPr/>
        </p:nvGrpSpPr>
        <p:grpSpPr>
          <a:xfrm rot="0">
            <a:off x="725728" y="722948"/>
            <a:ext cx="16836543" cy="305753"/>
            <a:chOff x="0" y="0"/>
            <a:chExt cx="22448725" cy="407670"/>
          </a:xfrm>
        </p:grpSpPr>
        <p:sp>
          <p:nvSpPr>
            <p:cNvPr name="AutoShape 6" id="6"/>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7" id="7"/>
            <p:cNvSpPr txBox="true"/>
            <p:nvPr/>
          </p:nvSpPr>
          <p:spPr>
            <a:xfrm rot="0">
              <a:off x="0" y="19050"/>
              <a:ext cx="10337735" cy="280670"/>
            </a:xfrm>
            <a:prstGeom prst="rect">
              <a:avLst/>
            </a:prstGeom>
          </p:spPr>
          <p:txBody>
            <a:bodyPr anchor="t" rtlCol="false" tIns="0" lIns="0" bIns="0" rIns="0">
              <a:spAutoFit/>
            </a:bodyPr>
            <a:lstStyle/>
            <a:p>
              <a:pPr>
                <a:lnSpc>
                  <a:spcPts val="1455"/>
                </a:lnSpc>
              </a:pPr>
              <a:r>
                <a:rPr lang="en-US" sz="1500">
                  <a:solidFill>
                    <a:srgbClr val="FFFFFF"/>
                  </a:solidFill>
                  <a:latin typeface="Coco Gothic Bold"/>
                </a:rPr>
                <a:t>GREGOIRE BOUTEILLIER</a:t>
              </a:r>
            </a:p>
          </p:txBody>
        </p:sp>
        <p:sp>
          <p:nvSpPr>
            <p:cNvPr name="TextBox 8" id="8"/>
            <p:cNvSpPr txBox="true"/>
            <p:nvPr/>
          </p:nvSpPr>
          <p:spPr>
            <a:xfrm rot="0">
              <a:off x="12110989" y="19050"/>
              <a:ext cx="10337735" cy="280670"/>
            </a:xfrm>
            <a:prstGeom prst="rect">
              <a:avLst/>
            </a:prstGeom>
          </p:spPr>
          <p:txBody>
            <a:bodyPr anchor="t" rtlCol="false" tIns="0" lIns="0" bIns="0" rIns="0">
              <a:spAutoFit/>
            </a:bodyPr>
            <a:lstStyle/>
            <a:p>
              <a:pPr algn="r">
                <a:lnSpc>
                  <a:spcPts val="1455"/>
                </a:lnSpc>
              </a:pPr>
              <a:r>
                <a:rPr lang="en-US" sz="1500">
                  <a:solidFill>
                    <a:srgbClr val="FFFFFF"/>
                  </a:solidFill>
                  <a:latin typeface="Coco Gothic Bold"/>
                </a:rPr>
                <a:t>P2 - 2024</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78418" y="474099"/>
            <a:ext cx="17331164" cy="9338801"/>
            <a:chOff x="0" y="0"/>
            <a:chExt cx="2685051" cy="1446825"/>
          </a:xfrm>
        </p:grpSpPr>
        <p:sp>
          <p:nvSpPr>
            <p:cNvPr name="Freeform 3" id="3"/>
            <p:cNvSpPr/>
            <p:nvPr/>
          </p:nvSpPr>
          <p:spPr>
            <a:xfrm flipH="false" flipV="false" rot="0">
              <a:off x="0" y="0"/>
              <a:ext cx="2685051" cy="1446825"/>
            </a:xfrm>
            <a:custGeom>
              <a:avLst/>
              <a:gdLst/>
              <a:ahLst/>
              <a:cxnLst/>
              <a:rect r="r" b="b" t="t" l="l"/>
              <a:pathLst>
                <a:path h="1446825" w="2685051">
                  <a:moveTo>
                    <a:pt x="0" y="0"/>
                  </a:moveTo>
                  <a:lnTo>
                    <a:pt x="2685051" y="0"/>
                  </a:lnTo>
                  <a:lnTo>
                    <a:pt x="2685051" y="1446825"/>
                  </a:lnTo>
                  <a:lnTo>
                    <a:pt x="0" y="1446825"/>
                  </a:lnTo>
                  <a:close/>
                </a:path>
              </a:pathLst>
            </a:custGeom>
            <a:blipFill>
              <a:blip r:embed="rId2"/>
              <a:stretch>
                <a:fillRect l="0" t="-89273" r="0" b="-89273"/>
              </a:stretch>
            </a:blipFill>
          </p:spPr>
        </p:sp>
      </p:grpSp>
      <p:grpSp>
        <p:nvGrpSpPr>
          <p:cNvPr name="Group 4" id="4"/>
          <p:cNvGrpSpPr/>
          <p:nvPr/>
        </p:nvGrpSpPr>
        <p:grpSpPr>
          <a:xfrm rot="0">
            <a:off x="17376936" y="9387996"/>
            <a:ext cx="432646" cy="424904"/>
            <a:chOff x="0" y="0"/>
            <a:chExt cx="113948" cy="111909"/>
          </a:xfrm>
        </p:grpSpPr>
        <p:sp>
          <p:nvSpPr>
            <p:cNvPr name="Freeform 5" id="5"/>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6" id="6"/>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7" id="7"/>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FFFFFF"/>
                </a:solidFill>
                <a:latin typeface="Coco Gothic Bold"/>
              </a:rPr>
              <a:t>2</a:t>
            </a:r>
          </a:p>
        </p:txBody>
      </p:sp>
      <p:sp>
        <p:nvSpPr>
          <p:cNvPr name="TextBox 8" id="8"/>
          <p:cNvSpPr txBox="true"/>
          <p:nvPr/>
        </p:nvSpPr>
        <p:spPr>
          <a:xfrm rot="0">
            <a:off x="-1536917" y="1131522"/>
            <a:ext cx="12471991" cy="1250950"/>
          </a:xfrm>
          <a:prstGeom prst="rect">
            <a:avLst/>
          </a:prstGeom>
        </p:spPr>
        <p:txBody>
          <a:bodyPr anchor="t" rtlCol="false" tIns="0" lIns="0" bIns="0" rIns="0">
            <a:spAutoFit/>
          </a:bodyPr>
          <a:lstStyle/>
          <a:p>
            <a:pPr algn="ctr">
              <a:lnSpc>
                <a:spcPts val="9800"/>
              </a:lnSpc>
            </a:pPr>
            <a:r>
              <a:rPr lang="en-US" sz="7000">
                <a:solidFill>
                  <a:srgbClr val="FFD21B"/>
                </a:solidFill>
                <a:latin typeface="Coco Gothic Bold"/>
              </a:rPr>
              <a:t>BUGS RECENSÉS</a:t>
            </a:r>
          </a:p>
        </p:txBody>
      </p:sp>
      <p:sp>
        <p:nvSpPr>
          <p:cNvPr name="TextBox 9" id="9"/>
          <p:cNvSpPr txBox="true"/>
          <p:nvPr/>
        </p:nvSpPr>
        <p:spPr>
          <a:xfrm rot="0">
            <a:off x="1028700" y="2827562"/>
            <a:ext cx="12818611" cy="4546152"/>
          </a:xfrm>
          <a:prstGeom prst="rect">
            <a:avLst/>
          </a:prstGeom>
        </p:spPr>
        <p:txBody>
          <a:bodyPr anchor="t" rtlCol="false" tIns="0" lIns="0" bIns="0" rIns="0">
            <a:spAutoFit/>
          </a:bodyPr>
          <a:lstStyle/>
          <a:p>
            <a:pPr algn="just" marL="690482" indent="-345241" lvl="1">
              <a:lnSpc>
                <a:spcPts val="4477"/>
              </a:lnSpc>
              <a:buFont typeface="Arial"/>
              <a:buChar char="•"/>
            </a:pPr>
            <a:r>
              <a:rPr lang="en-US" sz="3198">
                <a:solidFill>
                  <a:srgbClr val="FFFDF7"/>
                </a:solidFill>
                <a:latin typeface="Poppins Light"/>
              </a:rPr>
              <a:t>Choix de la langue non fonctionnel</a:t>
            </a:r>
          </a:p>
          <a:p>
            <a:pPr algn="just" marL="690482" indent="-345241" lvl="1">
              <a:lnSpc>
                <a:spcPts val="4477"/>
              </a:lnSpc>
              <a:buFont typeface="Arial"/>
              <a:buChar char="•"/>
            </a:pPr>
            <a:r>
              <a:rPr lang="en-US" sz="3198">
                <a:solidFill>
                  <a:srgbClr val="FFFDF7"/>
                </a:solidFill>
                <a:latin typeface="Poppins Light"/>
              </a:rPr>
              <a:t>Ajout au panier non fonctionnel</a:t>
            </a:r>
          </a:p>
          <a:p>
            <a:pPr algn="just" marL="690482" indent="-345241" lvl="1">
              <a:lnSpc>
                <a:spcPts val="4477"/>
              </a:lnSpc>
              <a:buFont typeface="Arial"/>
              <a:buChar char="•"/>
            </a:pPr>
            <a:r>
              <a:rPr lang="en-US" sz="3198">
                <a:solidFill>
                  <a:srgbClr val="FFFDF7"/>
                </a:solidFill>
                <a:latin typeface="Poppins Light"/>
              </a:rPr>
              <a:t>Pas de calcul du prix total</a:t>
            </a:r>
          </a:p>
          <a:p>
            <a:pPr algn="just" marL="690482" indent="-345241" lvl="1">
              <a:lnSpc>
                <a:spcPts val="4477"/>
              </a:lnSpc>
              <a:buFont typeface="Arial"/>
              <a:buChar char="•"/>
            </a:pPr>
            <a:r>
              <a:rPr lang="en-US" sz="3198">
                <a:solidFill>
                  <a:srgbClr val="FFFDF7"/>
                </a:solidFill>
                <a:latin typeface="Poppins Light"/>
              </a:rPr>
              <a:t>Pas de calcul du prix moyen</a:t>
            </a:r>
          </a:p>
          <a:p>
            <a:pPr algn="just" marL="690482" indent="-345241" lvl="1">
              <a:lnSpc>
                <a:spcPts val="4477"/>
              </a:lnSpc>
              <a:buFont typeface="Arial"/>
              <a:buChar char="•"/>
            </a:pPr>
            <a:r>
              <a:rPr lang="en-US" sz="3198">
                <a:solidFill>
                  <a:srgbClr val="FFFDF7"/>
                </a:solidFill>
                <a:latin typeface="Poppins Light"/>
              </a:rPr>
              <a:t>Accés au formulaire de commande malgré le panier vide</a:t>
            </a:r>
          </a:p>
          <a:p>
            <a:pPr algn="just" marL="690482" indent="-345241" lvl="1">
              <a:lnSpc>
                <a:spcPts val="4477"/>
              </a:lnSpc>
              <a:buFont typeface="Arial"/>
              <a:buChar char="•"/>
            </a:pPr>
            <a:r>
              <a:rPr lang="en-US" sz="3198">
                <a:solidFill>
                  <a:srgbClr val="FFFDF7"/>
                </a:solidFill>
                <a:latin typeface="Poppins Light"/>
              </a:rPr>
              <a:t>Sur le formulaire de commande, le champ “code postal” n’est pas obligatoire</a:t>
            </a:r>
          </a:p>
          <a:p>
            <a:pPr algn="just" marL="690482" indent="-345241" lvl="1">
              <a:lnSpc>
                <a:spcPts val="4477"/>
              </a:lnSpc>
              <a:buFont typeface="Arial"/>
              <a:buChar char="•"/>
            </a:pPr>
            <a:r>
              <a:rPr lang="en-US" sz="3198">
                <a:solidFill>
                  <a:srgbClr val="FFFDF7"/>
                </a:solidFill>
                <a:latin typeface="Poppins Light"/>
              </a:rPr>
              <a:t>Pas de mise à jour du stock du produit apres achat.</a:t>
            </a:r>
          </a:p>
        </p:txBody>
      </p:sp>
      <p:grpSp>
        <p:nvGrpSpPr>
          <p:cNvPr name="Group 10" id="10"/>
          <p:cNvGrpSpPr/>
          <p:nvPr/>
        </p:nvGrpSpPr>
        <p:grpSpPr>
          <a:xfrm rot="0">
            <a:off x="725728" y="720995"/>
            <a:ext cx="16836543" cy="305753"/>
            <a:chOff x="0" y="0"/>
            <a:chExt cx="22448725" cy="407670"/>
          </a:xfrm>
        </p:grpSpPr>
        <p:sp>
          <p:nvSpPr>
            <p:cNvPr name="AutoShape 11" id="11"/>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12" id="12"/>
            <p:cNvSpPr txBox="true"/>
            <p:nvPr/>
          </p:nvSpPr>
          <p:spPr>
            <a:xfrm rot="0">
              <a:off x="0" y="19050"/>
              <a:ext cx="10337735" cy="280670"/>
            </a:xfrm>
            <a:prstGeom prst="rect">
              <a:avLst/>
            </a:prstGeom>
          </p:spPr>
          <p:txBody>
            <a:bodyPr anchor="t" rtlCol="false" tIns="0" lIns="0" bIns="0" rIns="0">
              <a:spAutoFit/>
            </a:bodyPr>
            <a:lstStyle/>
            <a:p>
              <a:pPr>
                <a:lnSpc>
                  <a:spcPts val="1455"/>
                </a:lnSpc>
              </a:pPr>
              <a:r>
                <a:rPr lang="en-US" sz="1500">
                  <a:solidFill>
                    <a:srgbClr val="FFFFFF"/>
                  </a:solidFill>
                  <a:latin typeface="Coco Gothic Bold"/>
                </a:rPr>
                <a:t>GREGOIRE BOUTEILLIER</a:t>
              </a:r>
            </a:p>
          </p:txBody>
        </p:sp>
        <p:sp>
          <p:nvSpPr>
            <p:cNvPr name="TextBox 13" id="13"/>
            <p:cNvSpPr txBox="true"/>
            <p:nvPr/>
          </p:nvSpPr>
          <p:spPr>
            <a:xfrm rot="0">
              <a:off x="12110989" y="19050"/>
              <a:ext cx="10337735" cy="280670"/>
            </a:xfrm>
            <a:prstGeom prst="rect">
              <a:avLst/>
            </a:prstGeom>
          </p:spPr>
          <p:txBody>
            <a:bodyPr anchor="t" rtlCol="false" tIns="0" lIns="0" bIns="0" rIns="0">
              <a:spAutoFit/>
            </a:bodyPr>
            <a:lstStyle/>
            <a:p>
              <a:pPr algn="r">
                <a:lnSpc>
                  <a:spcPts val="1455"/>
                </a:lnSpc>
              </a:pPr>
              <a:r>
                <a:rPr lang="en-US" sz="1500">
                  <a:solidFill>
                    <a:srgbClr val="FFFFFF"/>
                  </a:solidFill>
                  <a:latin typeface="Coco Gothic Bold"/>
                </a:rPr>
                <a:t>P2 - 2024</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78418" y="474099"/>
            <a:ext cx="17331164" cy="9338801"/>
            <a:chOff x="0" y="0"/>
            <a:chExt cx="2685051" cy="1446825"/>
          </a:xfrm>
        </p:grpSpPr>
        <p:sp>
          <p:nvSpPr>
            <p:cNvPr name="Freeform 3" id="3"/>
            <p:cNvSpPr/>
            <p:nvPr/>
          </p:nvSpPr>
          <p:spPr>
            <a:xfrm flipH="false" flipV="false" rot="0">
              <a:off x="0" y="0"/>
              <a:ext cx="2685051" cy="1446825"/>
            </a:xfrm>
            <a:custGeom>
              <a:avLst/>
              <a:gdLst/>
              <a:ahLst/>
              <a:cxnLst/>
              <a:rect r="r" b="b" t="t" l="l"/>
              <a:pathLst>
                <a:path h="1446825" w="2685051">
                  <a:moveTo>
                    <a:pt x="0" y="0"/>
                  </a:moveTo>
                  <a:lnTo>
                    <a:pt x="2685051" y="0"/>
                  </a:lnTo>
                  <a:lnTo>
                    <a:pt x="2685051" y="1446825"/>
                  </a:lnTo>
                  <a:lnTo>
                    <a:pt x="0" y="1446825"/>
                  </a:lnTo>
                  <a:close/>
                </a:path>
              </a:pathLst>
            </a:custGeom>
            <a:blipFill>
              <a:blip r:embed="rId2"/>
              <a:stretch>
                <a:fillRect l="0" t="-89273" r="0" b="-89273"/>
              </a:stretch>
            </a:blipFill>
          </p:spPr>
        </p:sp>
      </p:grpSp>
      <p:grpSp>
        <p:nvGrpSpPr>
          <p:cNvPr name="Group 4" id="4"/>
          <p:cNvGrpSpPr/>
          <p:nvPr/>
        </p:nvGrpSpPr>
        <p:grpSpPr>
          <a:xfrm rot="0">
            <a:off x="17376936" y="9387996"/>
            <a:ext cx="432646" cy="424904"/>
            <a:chOff x="0" y="0"/>
            <a:chExt cx="113948" cy="111909"/>
          </a:xfrm>
        </p:grpSpPr>
        <p:sp>
          <p:nvSpPr>
            <p:cNvPr name="Freeform 5" id="5"/>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6" id="6"/>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7" id="7"/>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FFFFFF"/>
                </a:solidFill>
                <a:latin typeface="Coco Gothic Bold"/>
              </a:rPr>
              <a:t>3</a:t>
            </a:r>
          </a:p>
        </p:txBody>
      </p:sp>
      <p:sp>
        <p:nvSpPr>
          <p:cNvPr name="TextBox 8" id="8"/>
          <p:cNvSpPr txBox="true"/>
          <p:nvPr/>
        </p:nvSpPr>
        <p:spPr>
          <a:xfrm rot="0">
            <a:off x="1028700" y="1360757"/>
            <a:ext cx="12471991" cy="859155"/>
          </a:xfrm>
          <a:prstGeom prst="rect">
            <a:avLst/>
          </a:prstGeom>
        </p:spPr>
        <p:txBody>
          <a:bodyPr anchor="t" rtlCol="false" tIns="0" lIns="0" bIns="0" rIns="0">
            <a:spAutoFit/>
          </a:bodyPr>
          <a:lstStyle/>
          <a:p>
            <a:pPr algn="ctr">
              <a:lnSpc>
                <a:spcPts val="6719"/>
              </a:lnSpc>
            </a:pPr>
            <a:r>
              <a:rPr lang="en-US" sz="4800">
                <a:solidFill>
                  <a:srgbClr val="FFD21B"/>
                </a:solidFill>
                <a:latin typeface="Coco Gothic Bold"/>
              </a:rPr>
              <a:t>METHODE DE RECENSEMENT DES BUGS</a:t>
            </a:r>
          </a:p>
        </p:txBody>
      </p:sp>
      <p:sp>
        <p:nvSpPr>
          <p:cNvPr name="TextBox 9" id="9"/>
          <p:cNvSpPr txBox="true"/>
          <p:nvPr/>
        </p:nvSpPr>
        <p:spPr>
          <a:xfrm rot="0">
            <a:off x="1207244" y="2134187"/>
            <a:ext cx="15037657" cy="8520104"/>
          </a:xfrm>
          <a:prstGeom prst="rect">
            <a:avLst/>
          </a:prstGeom>
        </p:spPr>
        <p:txBody>
          <a:bodyPr anchor="t" rtlCol="false" tIns="0" lIns="0" bIns="0" rIns="0">
            <a:spAutoFit/>
          </a:bodyPr>
          <a:lstStyle/>
          <a:p>
            <a:pPr algn="just" marL="690482" indent="-345241" lvl="1">
              <a:lnSpc>
                <a:spcPts val="4477"/>
              </a:lnSpc>
              <a:buFont typeface="Arial"/>
              <a:buChar char="•"/>
            </a:pPr>
            <a:r>
              <a:rPr lang="en-US" sz="3198">
                <a:solidFill>
                  <a:srgbClr val="FFFDF7"/>
                </a:solidFill>
                <a:latin typeface="Poppins Light"/>
              </a:rPr>
              <a:t>1ere étape : Lancement et manipulation de l’application (test fonctionnel)</a:t>
            </a:r>
          </a:p>
          <a:p>
            <a:pPr algn="just" marL="690482" indent="-345241" lvl="1">
              <a:lnSpc>
                <a:spcPts val="4477"/>
              </a:lnSpc>
              <a:buFont typeface="Arial"/>
              <a:buChar char="•"/>
            </a:pPr>
            <a:r>
              <a:rPr lang="en-US" sz="3198">
                <a:solidFill>
                  <a:srgbClr val="FFFDF7"/>
                </a:solidFill>
                <a:latin typeface="Poppins Light"/>
              </a:rPr>
              <a:t>2eme étape : Lecture et analyse du code, étude de l’architecture ASP .NET Core, compréhension du projet</a:t>
            </a:r>
          </a:p>
          <a:p>
            <a:pPr algn="just" marL="690482" indent="-345241" lvl="1">
              <a:lnSpc>
                <a:spcPts val="4477"/>
              </a:lnSpc>
              <a:buFont typeface="Arial"/>
              <a:buChar char="•"/>
            </a:pPr>
            <a:r>
              <a:rPr lang="en-US" sz="3198">
                <a:solidFill>
                  <a:srgbClr val="FFFDF7"/>
                </a:solidFill>
                <a:latin typeface="Poppins Light"/>
              </a:rPr>
              <a:t>3eme étape : Création des méthodes inexistantes signalées par les TODO.</a:t>
            </a:r>
          </a:p>
          <a:p>
            <a:pPr algn="just" marL="690482" indent="-345241" lvl="1">
              <a:lnSpc>
                <a:spcPts val="4477"/>
              </a:lnSpc>
              <a:buFont typeface="Arial"/>
              <a:buChar char="•"/>
            </a:pPr>
            <a:r>
              <a:rPr lang="en-US" sz="3198">
                <a:solidFill>
                  <a:srgbClr val="FFFDF7"/>
                </a:solidFill>
                <a:latin typeface="Poppins Light"/>
              </a:rPr>
              <a:t>4eme étape : Utilisation des tests unitaires déjà présents pour tester le code au fur et à mesure.</a:t>
            </a:r>
          </a:p>
          <a:p>
            <a:pPr algn="just" marL="690482" indent="-345241" lvl="1">
              <a:lnSpc>
                <a:spcPts val="4477"/>
              </a:lnSpc>
              <a:buFont typeface="Arial"/>
              <a:buChar char="•"/>
            </a:pPr>
            <a:r>
              <a:rPr lang="en-US" sz="3198">
                <a:solidFill>
                  <a:srgbClr val="FFFDF7"/>
                </a:solidFill>
                <a:latin typeface="Poppins Light"/>
              </a:rPr>
              <a:t>5eme étape : Continuer les tests fonctionnels sur l’application pour vérification l’intégration du nouveau code.</a:t>
            </a:r>
          </a:p>
          <a:p>
            <a:pPr algn="just" marL="690482" indent="-345241" lvl="1">
              <a:lnSpc>
                <a:spcPts val="4477"/>
              </a:lnSpc>
              <a:buFont typeface="Arial"/>
              <a:buChar char="•"/>
            </a:pPr>
            <a:r>
              <a:rPr lang="en-US" sz="3198">
                <a:solidFill>
                  <a:srgbClr val="FFFDF7"/>
                </a:solidFill>
                <a:latin typeface="Poppins Light"/>
              </a:rPr>
              <a:t>6eme étape : Utilisation de l’outil de déboggage de visual studio pour observer le comportement de l’application en détail et repérer les problemes supplémentaires eventuels.</a:t>
            </a:r>
          </a:p>
          <a:p>
            <a:pPr algn="just">
              <a:lnSpc>
                <a:spcPts val="4477"/>
              </a:lnSpc>
            </a:pPr>
          </a:p>
          <a:p>
            <a:pPr algn="just">
              <a:lnSpc>
                <a:spcPts val="4477"/>
              </a:lnSpc>
            </a:pPr>
          </a:p>
        </p:txBody>
      </p:sp>
      <p:grpSp>
        <p:nvGrpSpPr>
          <p:cNvPr name="Group 10" id="10"/>
          <p:cNvGrpSpPr/>
          <p:nvPr/>
        </p:nvGrpSpPr>
        <p:grpSpPr>
          <a:xfrm rot="0">
            <a:off x="725728" y="722948"/>
            <a:ext cx="16836543" cy="305753"/>
            <a:chOff x="0" y="0"/>
            <a:chExt cx="22448725" cy="407670"/>
          </a:xfrm>
        </p:grpSpPr>
        <p:sp>
          <p:nvSpPr>
            <p:cNvPr name="AutoShape 11" id="11"/>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12" id="12"/>
            <p:cNvSpPr txBox="true"/>
            <p:nvPr/>
          </p:nvSpPr>
          <p:spPr>
            <a:xfrm rot="0">
              <a:off x="0" y="19050"/>
              <a:ext cx="10337735" cy="280670"/>
            </a:xfrm>
            <a:prstGeom prst="rect">
              <a:avLst/>
            </a:prstGeom>
          </p:spPr>
          <p:txBody>
            <a:bodyPr anchor="t" rtlCol="false" tIns="0" lIns="0" bIns="0" rIns="0">
              <a:spAutoFit/>
            </a:bodyPr>
            <a:lstStyle/>
            <a:p>
              <a:pPr>
                <a:lnSpc>
                  <a:spcPts val="1455"/>
                </a:lnSpc>
              </a:pPr>
              <a:r>
                <a:rPr lang="en-US" sz="1500">
                  <a:solidFill>
                    <a:srgbClr val="FFFFFF"/>
                  </a:solidFill>
                  <a:latin typeface="Coco Gothic Bold"/>
                </a:rPr>
                <a:t>GREGOIRE BOUTEILLIER</a:t>
              </a:r>
            </a:p>
          </p:txBody>
        </p:sp>
        <p:sp>
          <p:nvSpPr>
            <p:cNvPr name="TextBox 13" id="13"/>
            <p:cNvSpPr txBox="true"/>
            <p:nvPr/>
          </p:nvSpPr>
          <p:spPr>
            <a:xfrm rot="0">
              <a:off x="12110989" y="19050"/>
              <a:ext cx="10337735" cy="280670"/>
            </a:xfrm>
            <a:prstGeom prst="rect">
              <a:avLst/>
            </a:prstGeom>
          </p:spPr>
          <p:txBody>
            <a:bodyPr anchor="t" rtlCol="false" tIns="0" lIns="0" bIns="0" rIns="0">
              <a:spAutoFit/>
            </a:bodyPr>
            <a:lstStyle/>
            <a:p>
              <a:pPr algn="r">
                <a:lnSpc>
                  <a:spcPts val="1455"/>
                </a:lnSpc>
              </a:pPr>
              <a:r>
                <a:rPr lang="en-US" sz="1500">
                  <a:solidFill>
                    <a:srgbClr val="FFFFFF"/>
                  </a:solidFill>
                  <a:latin typeface="Coco Gothic Bold"/>
                </a:rPr>
                <a:t>P2 - 2024</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78418" y="474099"/>
            <a:ext cx="17331164" cy="9338801"/>
            <a:chOff x="0" y="0"/>
            <a:chExt cx="2685051" cy="1446825"/>
          </a:xfrm>
        </p:grpSpPr>
        <p:sp>
          <p:nvSpPr>
            <p:cNvPr name="Freeform 3" id="3"/>
            <p:cNvSpPr/>
            <p:nvPr/>
          </p:nvSpPr>
          <p:spPr>
            <a:xfrm flipH="false" flipV="false" rot="0">
              <a:off x="0" y="0"/>
              <a:ext cx="2685051" cy="1446825"/>
            </a:xfrm>
            <a:custGeom>
              <a:avLst/>
              <a:gdLst/>
              <a:ahLst/>
              <a:cxnLst/>
              <a:rect r="r" b="b" t="t" l="l"/>
              <a:pathLst>
                <a:path h="1446825" w="2685051">
                  <a:moveTo>
                    <a:pt x="0" y="0"/>
                  </a:moveTo>
                  <a:lnTo>
                    <a:pt x="2685051" y="0"/>
                  </a:lnTo>
                  <a:lnTo>
                    <a:pt x="2685051" y="1446825"/>
                  </a:lnTo>
                  <a:lnTo>
                    <a:pt x="0" y="1446825"/>
                  </a:lnTo>
                  <a:close/>
                </a:path>
              </a:pathLst>
            </a:custGeom>
            <a:blipFill>
              <a:blip r:embed="rId2"/>
              <a:stretch>
                <a:fillRect l="0" t="-89273" r="0" b="-89273"/>
              </a:stretch>
            </a:blipFill>
          </p:spPr>
        </p:sp>
      </p:grpSp>
      <p:grpSp>
        <p:nvGrpSpPr>
          <p:cNvPr name="Group 4" id="4"/>
          <p:cNvGrpSpPr/>
          <p:nvPr/>
        </p:nvGrpSpPr>
        <p:grpSpPr>
          <a:xfrm rot="0">
            <a:off x="17376936" y="9387996"/>
            <a:ext cx="432646" cy="424904"/>
            <a:chOff x="0" y="0"/>
            <a:chExt cx="113948" cy="111909"/>
          </a:xfrm>
        </p:grpSpPr>
        <p:sp>
          <p:nvSpPr>
            <p:cNvPr name="Freeform 5" id="5"/>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6" id="6"/>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7" id="7"/>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FFFFFF"/>
                </a:solidFill>
                <a:latin typeface="Coco Gothic"/>
              </a:rPr>
              <a:t>4</a:t>
            </a:r>
          </a:p>
        </p:txBody>
      </p:sp>
      <p:sp>
        <p:nvSpPr>
          <p:cNvPr name="TextBox 8" id="8"/>
          <p:cNvSpPr txBox="true"/>
          <p:nvPr/>
        </p:nvSpPr>
        <p:spPr>
          <a:xfrm rot="0">
            <a:off x="1422308" y="1275653"/>
            <a:ext cx="7791242" cy="859155"/>
          </a:xfrm>
          <a:prstGeom prst="rect">
            <a:avLst/>
          </a:prstGeom>
        </p:spPr>
        <p:txBody>
          <a:bodyPr anchor="t" rtlCol="false" tIns="0" lIns="0" bIns="0" rIns="0">
            <a:spAutoFit/>
          </a:bodyPr>
          <a:lstStyle/>
          <a:p>
            <a:pPr algn="ctr">
              <a:lnSpc>
                <a:spcPts val="6719"/>
              </a:lnSpc>
            </a:pPr>
            <a:r>
              <a:rPr lang="en-US" sz="4800">
                <a:solidFill>
                  <a:srgbClr val="FFD21B"/>
                </a:solidFill>
                <a:latin typeface="Coco Gothic Bold"/>
              </a:rPr>
              <a:t>CORRECTION DES BUGS</a:t>
            </a:r>
          </a:p>
        </p:txBody>
      </p:sp>
      <p:sp>
        <p:nvSpPr>
          <p:cNvPr name="TextBox 9" id="9"/>
          <p:cNvSpPr txBox="true"/>
          <p:nvPr/>
        </p:nvSpPr>
        <p:spPr>
          <a:xfrm rot="0">
            <a:off x="1422308" y="3395269"/>
            <a:ext cx="15037657" cy="3410737"/>
          </a:xfrm>
          <a:prstGeom prst="rect">
            <a:avLst/>
          </a:prstGeom>
        </p:spPr>
        <p:txBody>
          <a:bodyPr anchor="t" rtlCol="false" tIns="0" lIns="0" bIns="0" rIns="0">
            <a:spAutoFit/>
          </a:bodyPr>
          <a:lstStyle/>
          <a:p>
            <a:pPr algn="just" marL="690482" indent="-345241" lvl="1">
              <a:lnSpc>
                <a:spcPts val="4477"/>
              </a:lnSpc>
              <a:buFont typeface="Arial"/>
              <a:buChar char="•"/>
            </a:pPr>
            <a:r>
              <a:rPr lang="en-US" sz="3198">
                <a:solidFill>
                  <a:srgbClr val="FFFDF7"/>
                </a:solidFill>
                <a:latin typeface="Poppins Light"/>
              </a:rPr>
              <a:t>Création des méthodes inexistantes signalées par les TODO.</a:t>
            </a:r>
          </a:p>
          <a:p>
            <a:pPr algn="just">
              <a:lnSpc>
                <a:spcPts val="4477"/>
              </a:lnSpc>
            </a:pPr>
          </a:p>
          <a:p>
            <a:pPr algn="just" marL="690482" indent="-345241" lvl="1">
              <a:lnSpc>
                <a:spcPts val="4477"/>
              </a:lnSpc>
              <a:buFont typeface="Arial"/>
              <a:buChar char="•"/>
            </a:pPr>
            <a:r>
              <a:rPr lang="en-US" sz="3198">
                <a:solidFill>
                  <a:srgbClr val="FFFDF7"/>
                </a:solidFill>
                <a:latin typeface="Poppins Light"/>
              </a:rPr>
              <a:t>Modification de certaines méthodes dont le code était buggés.</a:t>
            </a:r>
          </a:p>
          <a:p>
            <a:pPr algn="just">
              <a:lnSpc>
                <a:spcPts val="4477"/>
              </a:lnSpc>
            </a:pPr>
          </a:p>
          <a:p>
            <a:pPr algn="just" marL="690482" indent="-345241" lvl="1">
              <a:lnSpc>
                <a:spcPts val="4477"/>
              </a:lnSpc>
              <a:buFont typeface="Arial"/>
              <a:buChar char="•"/>
            </a:pPr>
            <a:r>
              <a:rPr lang="en-US" sz="3198">
                <a:solidFill>
                  <a:srgbClr val="FFFDF7"/>
                </a:solidFill>
                <a:latin typeface="Poppins Light"/>
              </a:rPr>
              <a:t>Ajout de quelques éléments de logiques supplémentaires pour la validation de donnée, tels que des bloc if ou try-catch.</a:t>
            </a:r>
          </a:p>
        </p:txBody>
      </p:sp>
      <p:grpSp>
        <p:nvGrpSpPr>
          <p:cNvPr name="Group 10" id="10"/>
          <p:cNvGrpSpPr/>
          <p:nvPr/>
        </p:nvGrpSpPr>
        <p:grpSpPr>
          <a:xfrm rot="0">
            <a:off x="725728" y="722948"/>
            <a:ext cx="16836543" cy="305753"/>
            <a:chOff x="0" y="0"/>
            <a:chExt cx="22448725" cy="407670"/>
          </a:xfrm>
        </p:grpSpPr>
        <p:sp>
          <p:nvSpPr>
            <p:cNvPr name="AutoShape 11" id="11"/>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12" id="12"/>
            <p:cNvSpPr txBox="true"/>
            <p:nvPr/>
          </p:nvSpPr>
          <p:spPr>
            <a:xfrm rot="0">
              <a:off x="0" y="19050"/>
              <a:ext cx="10337735" cy="280670"/>
            </a:xfrm>
            <a:prstGeom prst="rect">
              <a:avLst/>
            </a:prstGeom>
          </p:spPr>
          <p:txBody>
            <a:bodyPr anchor="t" rtlCol="false" tIns="0" lIns="0" bIns="0" rIns="0">
              <a:spAutoFit/>
            </a:bodyPr>
            <a:lstStyle/>
            <a:p>
              <a:pPr>
                <a:lnSpc>
                  <a:spcPts val="1455"/>
                </a:lnSpc>
              </a:pPr>
              <a:r>
                <a:rPr lang="en-US" sz="1500">
                  <a:solidFill>
                    <a:srgbClr val="FFFFFF"/>
                  </a:solidFill>
                  <a:latin typeface="Coco Gothic Bold"/>
                </a:rPr>
                <a:t>GREGOIRE BOUTEILLIER</a:t>
              </a:r>
            </a:p>
          </p:txBody>
        </p:sp>
        <p:sp>
          <p:nvSpPr>
            <p:cNvPr name="TextBox 13" id="13"/>
            <p:cNvSpPr txBox="true"/>
            <p:nvPr/>
          </p:nvSpPr>
          <p:spPr>
            <a:xfrm rot="0">
              <a:off x="12110989" y="19050"/>
              <a:ext cx="10337735" cy="280670"/>
            </a:xfrm>
            <a:prstGeom prst="rect">
              <a:avLst/>
            </a:prstGeom>
          </p:spPr>
          <p:txBody>
            <a:bodyPr anchor="t" rtlCol="false" tIns="0" lIns="0" bIns="0" rIns="0">
              <a:spAutoFit/>
            </a:bodyPr>
            <a:lstStyle/>
            <a:p>
              <a:pPr algn="r">
                <a:lnSpc>
                  <a:spcPts val="1455"/>
                </a:lnSpc>
              </a:pPr>
              <a:r>
                <a:rPr lang="en-US" sz="1500">
                  <a:solidFill>
                    <a:srgbClr val="FFFFFF"/>
                  </a:solidFill>
                  <a:latin typeface="Coco Gothic Bold"/>
                </a:rPr>
                <a:t>P2 - 2024</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1028700" y="2374900"/>
            <a:ext cx="16230600" cy="5299076"/>
          </a:xfrm>
          <a:prstGeom prst="rect">
            <a:avLst/>
          </a:prstGeom>
        </p:spPr>
        <p:txBody>
          <a:bodyPr anchor="t" rtlCol="false" tIns="0" lIns="0" bIns="0" rIns="0">
            <a:spAutoFit/>
          </a:bodyPr>
          <a:lstStyle/>
          <a:p>
            <a:pPr algn="ctr">
              <a:lnSpc>
                <a:spcPts val="13999"/>
              </a:lnSpc>
            </a:pPr>
            <a:r>
              <a:rPr lang="en-US" sz="9999">
                <a:solidFill>
                  <a:srgbClr val="FFD21B"/>
                </a:solidFill>
                <a:latin typeface="Coco Gothic Bold"/>
              </a:rPr>
              <a:t>DEMONSTRATION DE L’APPLICATION ET REVUE DU CODE</a:t>
            </a:r>
          </a:p>
        </p:txBody>
      </p:sp>
      <p:grpSp>
        <p:nvGrpSpPr>
          <p:cNvPr name="Group 4" id="4"/>
          <p:cNvGrpSpPr/>
          <p:nvPr/>
        </p:nvGrpSpPr>
        <p:grpSpPr>
          <a:xfrm rot="0">
            <a:off x="725728" y="722948"/>
            <a:ext cx="16836543" cy="305753"/>
            <a:chOff x="0" y="0"/>
            <a:chExt cx="22448725" cy="407670"/>
          </a:xfrm>
        </p:grpSpPr>
        <p:sp>
          <p:nvSpPr>
            <p:cNvPr name="AutoShape 5" id="5"/>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6" id="6"/>
            <p:cNvSpPr txBox="true"/>
            <p:nvPr/>
          </p:nvSpPr>
          <p:spPr>
            <a:xfrm rot="0">
              <a:off x="0" y="19050"/>
              <a:ext cx="10337735" cy="280670"/>
            </a:xfrm>
            <a:prstGeom prst="rect">
              <a:avLst/>
            </a:prstGeom>
          </p:spPr>
          <p:txBody>
            <a:bodyPr anchor="t" rtlCol="false" tIns="0" lIns="0" bIns="0" rIns="0">
              <a:spAutoFit/>
            </a:bodyPr>
            <a:lstStyle/>
            <a:p>
              <a:pPr>
                <a:lnSpc>
                  <a:spcPts val="1455"/>
                </a:lnSpc>
              </a:pPr>
              <a:r>
                <a:rPr lang="en-US" sz="1500">
                  <a:solidFill>
                    <a:srgbClr val="FFFFFF"/>
                  </a:solidFill>
                  <a:latin typeface="Coco Gothic Bold"/>
                </a:rPr>
                <a:t>GREGOIRE BOUTEILLIER</a:t>
              </a:r>
            </a:p>
          </p:txBody>
        </p:sp>
        <p:sp>
          <p:nvSpPr>
            <p:cNvPr name="TextBox 7" id="7"/>
            <p:cNvSpPr txBox="true"/>
            <p:nvPr/>
          </p:nvSpPr>
          <p:spPr>
            <a:xfrm rot="0">
              <a:off x="12110989" y="19050"/>
              <a:ext cx="10337735" cy="280670"/>
            </a:xfrm>
            <a:prstGeom prst="rect">
              <a:avLst/>
            </a:prstGeom>
          </p:spPr>
          <p:txBody>
            <a:bodyPr anchor="t" rtlCol="false" tIns="0" lIns="0" bIns="0" rIns="0">
              <a:spAutoFit/>
            </a:bodyPr>
            <a:lstStyle/>
            <a:p>
              <a:pPr algn="r">
                <a:lnSpc>
                  <a:spcPts val="1455"/>
                </a:lnSpc>
              </a:pPr>
              <a:r>
                <a:rPr lang="en-US" sz="1500">
                  <a:solidFill>
                    <a:srgbClr val="FFFFFF"/>
                  </a:solidFill>
                  <a:latin typeface="Coco Gothic Bold"/>
                </a:rPr>
                <a:t>P2 - 2024</a:t>
              </a:r>
            </a:p>
          </p:txBody>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5" id="5"/>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FFFDF7"/>
                </a:solidFill>
                <a:latin typeface="Coco Gothic Bold"/>
              </a:rPr>
              <a:t>6</a:t>
            </a:r>
          </a:p>
        </p:txBody>
      </p:sp>
      <p:sp>
        <p:nvSpPr>
          <p:cNvPr name="TextBox 6" id="6"/>
          <p:cNvSpPr txBox="true"/>
          <p:nvPr/>
        </p:nvSpPr>
        <p:spPr>
          <a:xfrm rot="0">
            <a:off x="1028700" y="2127890"/>
            <a:ext cx="677898" cy="892175"/>
          </a:xfrm>
          <a:prstGeom prst="rect">
            <a:avLst/>
          </a:prstGeom>
        </p:spPr>
        <p:txBody>
          <a:bodyPr anchor="t" rtlCol="false" tIns="0" lIns="0" bIns="0" rIns="0">
            <a:spAutoFit/>
          </a:bodyPr>
          <a:lstStyle/>
          <a:p>
            <a:pPr>
              <a:lnSpc>
                <a:spcPts val="7000"/>
              </a:lnSpc>
            </a:pPr>
            <a:r>
              <a:rPr lang="en-US" sz="5000">
                <a:solidFill>
                  <a:srgbClr val="FFD21B"/>
                </a:solidFill>
                <a:latin typeface="Coco Gothic Bold"/>
              </a:rPr>
              <a:t>1.</a:t>
            </a:r>
          </a:p>
        </p:txBody>
      </p:sp>
      <p:sp>
        <p:nvSpPr>
          <p:cNvPr name="TextBox 7" id="7"/>
          <p:cNvSpPr txBox="true"/>
          <p:nvPr/>
        </p:nvSpPr>
        <p:spPr>
          <a:xfrm rot="0">
            <a:off x="1729741" y="2204090"/>
            <a:ext cx="8536484" cy="2734945"/>
          </a:xfrm>
          <a:prstGeom prst="rect">
            <a:avLst/>
          </a:prstGeom>
        </p:spPr>
        <p:txBody>
          <a:bodyPr anchor="t" rtlCol="false" tIns="0" lIns="0" bIns="0" rIns="0">
            <a:spAutoFit/>
          </a:bodyPr>
          <a:lstStyle/>
          <a:p>
            <a:pPr>
              <a:lnSpc>
                <a:spcPts val="3079"/>
              </a:lnSpc>
            </a:pPr>
            <a:r>
              <a:rPr lang="en-US" sz="2199">
                <a:solidFill>
                  <a:srgbClr val="FFFFFF"/>
                </a:solidFill>
                <a:latin typeface="Coco Gothic Bold"/>
              </a:rPr>
              <a:t>VISUAL STUDIO, L'IDE NATIF DE MICROSOFT, IDE PUISSANT ET COMPLET POUR LE DÉVELOPPEMENT C# ET .NET. FONCTIONNALITÉS INTÉGRÉS : INTELLISENSE, DEBOGGAGE, TESTS UNITAIRES, ETC... ; INTÉGRATION FACILE AVEC LES OUTILS MICROSOFT (AZURE DEVOPS, ETC...) ET L'ENVIRONNEMENT MICROSOFT.</a:t>
            </a:r>
          </a:p>
          <a:p>
            <a:pPr>
              <a:lnSpc>
                <a:spcPts val="3079"/>
              </a:lnSpc>
            </a:pPr>
          </a:p>
        </p:txBody>
      </p:sp>
      <p:sp>
        <p:nvSpPr>
          <p:cNvPr name="TextBox 8" id="8"/>
          <p:cNvSpPr txBox="true"/>
          <p:nvPr/>
        </p:nvSpPr>
        <p:spPr>
          <a:xfrm rot="0">
            <a:off x="-1536917" y="943295"/>
            <a:ext cx="12471991" cy="1250950"/>
          </a:xfrm>
          <a:prstGeom prst="rect">
            <a:avLst/>
          </a:prstGeom>
        </p:spPr>
        <p:txBody>
          <a:bodyPr anchor="t" rtlCol="false" tIns="0" lIns="0" bIns="0" rIns="0">
            <a:spAutoFit/>
          </a:bodyPr>
          <a:lstStyle/>
          <a:p>
            <a:pPr algn="ctr">
              <a:lnSpc>
                <a:spcPts val="9800"/>
              </a:lnSpc>
            </a:pPr>
            <a:r>
              <a:rPr lang="en-US" sz="7000">
                <a:solidFill>
                  <a:srgbClr val="FFD21B"/>
                </a:solidFill>
                <a:latin typeface="Coco Gothic Bold"/>
              </a:rPr>
              <a:t>CHOIX D’UN IDE</a:t>
            </a:r>
          </a:p>
        </p:txBody>
      </p:sp>
      <p:sp>
        <p:nvSpPr>
          <p:cNvPr name="TextBox 9" id="9"/>
          <p:cNvSpPr txBox="true"/>
          <p:nvPr/>
        </p:nvSpPr>
        <p:spPr>
          <a:xfrm rot="0">
            <a:off x="4525238" y="4805686"/>
            <a:ext cx="677898" cy="892175"/>
          </a:xfrm>
          <a:prstGeom prst="rect">
            <a:avLst/>
          </a:prstGeom>
        </p:spPr>
        <p:txBody>
          <a:bodyPr anchor="t" rtlCol="false" tIns="0" lIns="0" bIns="0" rIns="0">
            <a:spAutoFit/>
          </a:bodyPr>
          <a:lstStyle/>
          <a:p>
            <a:pPr>
              <a:lnSpc>
                <a:spcPts val="7000"/>
              </a:lnSpc>
            </a:pPr>
            <a:r>
              <a:rPr lang="en-US" sz="5000">
                <a:solidFill>
                  <a:srgbClr val="FFD21B"/>
                </a:solidFill>
                <a:latin typeface="Coco Gothic Bold"/>
              </a:rPr>
              <a:t>2.</a:t>
            </a:r>
          </a:p>
        </p:txBody>
      </p:sp>
      <p:sp>
        <p:nvSpPr>
          <p:cNvPr name="TextBox 10" id="10"/>
          <p:cNvSpPr txBox="true"/>
          <p:nvPr/>
        </p:nvSpPr>
        <p:spPr>
          <a:xfrm rot="0">
            <a:off x="5226279" y="4881886"/>
            <a:ext cx="8536484" cy="2344420"/>
          </a:xfrm>
          <a:prstGeom prst="rect">
            <a:avLst/>
          </a:prstGeom>
        </p:spPr>
        <p:txBody>
          <a:bodyPr anchor="t" rtlCol="false" tIns="0" lIns="0" bIns="0" rIns="0">
            <a:spAutoFit/>
          </a:bodyPr>
          <a:lstStyle/>
          <a:p>
            <a:pPr>
              <a:lnSpc>
                <a:spcPts val="3079"/>
              </a:lnSpc>
            </a:pPr>
            <a:r>
              <a:rPr lang="en-US" sz="2199">
                <a:solidFill>
                  <a:srgbClr val="FFFFFF"/>
                </a:solidFill>
                <a:latin typeface="Coco Gothic Bold"/>
              </a:rPr>
              <a:t>VISUAL STUDIO CODE : L'ÉDITEUR DE CODE ++ DE MICROSOFT LÉGER ET RAPIDE, TRES MODULABLE ET POLYVALENT, MAIS BEAUCOUP MOINS PUISSANT QUE VISUAL STUDIO. GRATUIT ET OPENSOURCE. PEU D'OUTILS DE COLLABORATIONS NATIVEMENT.</a:t>
            </a:r>
          </a:p>
          <a:p>
            <a:pPr>
              <a:lnSpc>
                <a:spcPts val="3079"/>
              </a:lnSpc>
            </a:pPr>
          </a:p>
        </p:txBody>
      </p:sp>
      <p:sp>
        <p:nvSpPr>
          <p:cNvPr name="TextBox 11" id="11"/>
          <p:cNvSpPr txBox="true"/>
          <p:nvPr/>
        </p:nvSpPr>
        <p:spPr>
          <a:xfrm rot="0">
            <a:off x="8021776" y="7092956"/>
            <a:ext cx="677898" cy="892175"/>
          </a:xfrm>
          <a:prstGeom prst="rect">
            <a:avLst/>
          </a:prstGeom>
        </p:spPr>
        <p:txBody>
          <a:bodyPr anchor="t" rtlCol="false" tIns="0" lIns="0" bIns="0" rIns="0">
            <a:spAutoFit/>
          </a:bodyPr>
          <a:lstStyle/>
          <a:p>
            <a:pPr>
              <a:lnSpc>
                <a:spcPts val="7000"/>
              </a:lnSpc>
            </a:pPr>
            <a:r>
              <a:rPr lang="en-US" sz="5000">
                <a:solidFill>
                  <a:srgbClr val="FFD21B"/>
                </a:solidFill>
                <a:latin typeface="Coco Gothic Bold"/>
              </a:rPr>
              <a:t>3.</a:t>
            </a:r>
          </a:p>
        </p:txBody>
      </p:sp>
      <p:sp>
        <p:nvSpPr>
          <p:cNvPr name="TextBox 12" id="12"/>
          <p:cNvSpPr txBox="true"/>
          <p:nvPr/>
        </p:nvSpPr>
        <p:spPr>
          <a:xfrm rot="0">
            <a:off x="8722816" y="7169156"/>
            <a:ext cx="8536484" cy="1563370"/>
          </a:xfrm>
          <a:prstGeom prst="rect">
            <a:avLst/>
          </a:prstGeom>
        </p:spPr>
        <p:txBody>
          <a:bodyPr anchor="t" rtlCol="false" tIns="0" lIns="0" bIns="0" rIns="0">
            <a:spAutoFit/>
          </a:bodyPr>
          <a:lstStyle/>
          <a:p>
            <a:pPr>
              <a:lnSpc>
                <a:spcPts val="3079"/>
              </a:lnSpc>
            </a:pPr>
            <a:r>
              <a:rPr lang="en-US" sz="2199">
                <a:solidFill>
                  <a:srgbClr val="FFFFFF"/>
                </a:solidFill>
                <a:latin typeface="Coco Gothic Bold"/>
              </a:rPr>
              <a:t>RIDER, PAR JETBRAINS : PUISSANT ET EFFICACE, SPÉCIALISÉ EN C# .NET, PROPOSE DE NOMBREUX OUTILS INTÉGRÉS, MAIS CHER ET NON-MICROSOFT.</a:t>
            </a:r>
          </a:p>
          <a:p>
            <a:pPr>
              <a:lnSpc>
                <a:spcPts val="3079"/>
              </a:lnSpc>
            </a:pPr>
          </a:p>
        </p:txBody>
      </p:sp>
      <p:grpSp>
        <p:nvGrpSpPr>
          <p:cNvPr name="Group 13" id="13"/>
          <p:cNvGrpSpPr/>
          <p:nvPr/>
        </p:nvGrpSpPr>
        <p:grpSpPr>
          <a:xfrm rot="0">
            <a:off x="725728" y="722948"/>
            <a:ext cx="16836543" cy="305753"/>
            <a:chOff x="0" y="0"/>
            <a:chExt cx="22448725" cy="407670"/>
          </a:xfrm>
        </p:grpSpPr>
        <p:sp>
          <p:nvSpPr>
            <p:cNvPr name="AutoShape 14" id="14"/>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15" id="15"/>
            <p:cNvSpPr txBox="true"/>
            <p:nvPr/>
          </p:nvSpPr>
          <p:spPr>
            <a:xfrm rot="0">
              <a:off x="0" y="19050"/>
              <a:ext cx="10337735" cy="280670"/>
            </a:xfrm>
            <a:prstGeom prst="rect">
              <a:avLst/>
            </a:prstGeom>
          </p:spPr>
          <p:txBody>
            <a:bodyPr anchor="t" rtlCol="false" tIns="0" lIns="0" bIns="0" rIns="0">
              <a:spAutoFit/>
            </a:bodyPr>
            <a:lstStyle/>
            <a:p>
              <a:pPr>
                <a:lnSpc>
                  <a:spcPts val="1455"/>
                </a:lnSpc>
              </a:pPr>
              <a:r>
                <a:rPr lang="en-US" sz="1500">
                  <a:solidFill>
                    <a:srgbClr val="FFFFFF"/>
                  </a:solidFill>
                  <a:latin typeface="Coco Gothic Bold"/>
                </a:rPr>
                <a:t>GREGOIRE BOUTEILLIER</a:t>
              </a:r>
            </a:p>
          </p:txBody>
        </p:sp>
        <p:sp>
          <p:nvSpPr>
            <p:cNvPr name="TextBox 16" id="16"/>
            <p:cNvSpPr txBox="true"/>
            <p:nvPr/>
          </p:nvSpPr>
          <p:spPr>
            <a:xfrm rot="0">
              <a:off x="12110989" y="19050"/>
              <a:ext cx="10337735" cy="280670"/>
            </a:xfrm>
            <a:prstGeom prst="rect">
              <a:avLst/>
            </a:prstGeom>
          </p:spPr>
          <p:txBody>
            <a:bodyPr anchor="t" rtlCol="false" tIns="0" lIns="0" bIns="0" rIns="0">
              <a:spAutoFit/>
            </a:bodyPr>
            <a:lstStyle/>
            <a:p>
              <a:pPr algn="r">
                <a:lnSpc>
                  <a:spcPts val="1455"/>
                </a:lnSpc>
              </a:pPr>
              <a:r>
                <a:rPr lang="en-US" sz="1500">
                  <a:solidFill>
                    <a:srgbClr val="FFFFFF"/>
                  </a:solidFill>
                  <a:latin typeface="Coco Gothic Bold"/>
                </a:rPr>
                <a:t>P2 - 2024</a:t>
              </a: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5" id="5"/>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FFFDF7"/>
                </a:solidFill>
                <a:latin typeface="Coco Gothic"/>
              </a:rPr>
              <a:t>7</a:t>
            </a:r>
          </a:p>
        </p:txBody>
      </p:sp>
      <p:sp>
        <p:nvSpPr>
          <p:cNvPr name="TextBox 6" id="6"/>
          <p:cNvSpPr txBox="true"/>
          <p:nvPr/>
        </p:nvSpPr>
        <p:spPr>
          <a:xfrm rot="0">
            <a:off x="1028700" y="2175195"/>
            <a:ext cx="677898" cy="892175"/>
          </a:xfrm>
          <a:prstGeom prst="rect">
            <a:avLst/>
          </a:prstGeom>
        </p:spPr>
        <p:txBody>
          <a:bodyPr anchor="t" rtlCol="false" tIns="0" lIns="0" bIns="0" rIns="0">
            <a:spAutoFit/>
          </a:bodyPr>
          <a:lstStyle/>
          <a:p>
            <a:pPr>
              <a:lnSpc>
                <a:spcPts val="7000"/>
              </a:lnSpc>
            </a:pPr>
            <a:r>
              <a:rPr lang="en-US" sz="5000">
                <a:solidFill>
                  <a:srgbClr val="FFD21B"/>
                </a:solidFill>
                <a:latin typeface="Coco Gothic Bold"/>
              </a:rPr>
              <a:t>1.</a:t>
            </a:r>
          </a:p>
        </p:txBody>
      </p:sp>
      <p:sp>
        <p:nvSpPr>
          <p:cNvPr name="TextBox 7" id="7"/>
          <p:cNvSpPr txBox="true"/>
          <p:nvPr/>
        </p:nvSpPr>
        <p:spPr>
          <a:xfrm rot="0">
            <a:off x="1729741" y="2299020"/>
            <a:ext cx="8536484" cy="2344420"/>
          </a:xfrm>
          <a:prstGeom prst="rect">
            <a:avLst/>
          </a:prstGeom>
        </p:spPr>
        <p:txBody>
          <a:bodyPr anchor="t" rtlCol="false" tIns="0" lIns="0" bIns="0" rIns="0">
            <a:spAutoFit/>
          </a:bodyPr>
          <a:lstStyle/>
          <a:p>
            <a:pPr>
              <a:lnSpc>
                <a:spcPts val="3079"/>
              </a:lnSpc>
            </a:pPr>
            <a:r>
              <a:rPr lang="en-US" sz="2199">
                <a:solidFill>
                  <a:srgbClr val="FFFFFF"/>
                </a:solidFill>
                <a:latin typeface="Coco Gothic Bold"/>
              </a:rPr>
              <a:t>GITHUB : LE PLUS CONNU, LA PLUS GRANDE COMMUNAUTÉ, LIÉ À GITHUB COPILOT, EFFICACE ET PUISSANT. PROPOSE DES OUTILS TELS QUE LES ISSUES ET LES PULL REQUESTS. A VOIR EN TERME DE TARIFS POUR UNE UTILISATION PRO.</a:t>
            </a:r>
          </a:p>
          <a:p>
            <a:pPr>
              <a:lnSpc>
                <a:spcPts val="3079"/>
              </a:lnSpc>
            </a:pPr>
          </a:p>
        </p:txBody>
      </p:sp>
      <p:sp>
        <p:nvSpPr>
          <p:cNvPr name="TextBox 8" id="8"/>
          <p:cNvSpPr txBox="true"/>
          <p:nvPr/>
        </p:nvSpPr>
        <p:spPr>
          <a:xfrm rot="0">
            <a:off x="725728" y="943295"/>
            <a:ext cx="12471991" cy="1250950"/>
          </a:xfrm>
          <a:prstGeom prst="rect">
            <a:avLst/>
          </a:prstGeom>
        </p:spPr>
        <p:txBody>
          <a:bodyPr anchor="t" rtlCol="false" tIns="0" lIns="0" bIns="0" rIns="0">
            <a:spAutoFit/>
          </a:bodyPr>
          <a:lstStyle/>
          <a:p>
            <a:pPr algn="ctr">
              <a:lnSpc>
                <a:spcPts val="9800"/>
              </a:lnSpc>
            </a:pPr>
            <a:r>
              <a:rPr lang="en-US" sz="7000">
                <a:solidFill>
                  <a:srgbClr val="FFD21B"/>
                </a:solidFill>
                <a:latin typeface="Coco Gothic Bold"/>
              </a:rPr>
              <a:t>OUTILS DE VERSIONING</a:t>
            </a:r>
          </a:p>
        </p:txBody>
      </p:sp>
      <p:sp>
        <p:nvSpPr>
          <p:cNvPr name="TextBox 9" id="9"/>
          <p:cNvSpPr txBox="true"/>
          <p:nvPr/>
        </p:nvSpPr>
        <p:spPr>
          <a:xfrm rot="0">
            <a:off x="4525238" y="4805686"/>
            <a:ext cx="677898" cy="892175"/>
          </a:xfrm>
          <a:prstGeom prst="rect">
            <a:avLst/>
          </a:prstGeom>
        </p:spPr>
        <p:txBody>
          <a:bodyPr anchor="t" rtlCol="false" tIns="0" lIns="0" bIns="0" rIns="0">
            <a:spAutoFit/>
          </a:bodyPr>
          <a:lstStyle/>
          <a:p>
            <a:pPr>
              <a:lnSpc>
                <a:spcPts val="7000"/>
              </a:lnSpc>
            </a:pPr>
            <a:r>
              <a:rPr lang="en-US" sz="5000">
                <a:solidFill>
                  <a:srgbClr val="FFD21B"/>
                </a:solidFill>
                <a:latin typeface="Coco Gothic Bold"/>
              </a:rPr>
              <a:t>2.</a:t>
            </a:r>
          </a:p>
        </p:txBody>
      </p:sp>
      <p:sp>
        <p:nvSpPr>
          <p:cNvPr name="TextBox 10" id="10"/>
          <p:cNvSpPr txBox="true"/>
          <p:nvPr/>
        </p:nvSpPr>
        <p:spPr>
          <a:xfrm rot="0">
            <a:off x="5226279" y="4881886"/>
            <a:ext cx="8536484" cy="2344420"/>
          </a:xfrm>
          <a:prstGeom prst="rect">
            <a:avLst/>
          </a:prstGeom>
        </p:spPr>
        <p:txBody>
          <a:bodyPr anchor="t" rtlCol="false" tIns="0" lIns="0" bIns="0" rIns="0">
            <a:spAutoFit/>
          </a:bodyPr>
          <a:lstStyle/>
          <a:p>
            <a:pPr>
              <a:lnSpc>
                <a:spcPts val="3079"/>
              </a:lnSpc>
            </a:pPr>
            <a:r>
              <a:rPr lang="en-US" sz="2199">
                <a:solidFill>
                  <a:srgbClr val="FFFFFF"/>
                </a:solidFill>
                <a:latin typeface="Coco Gothic Bold"/>
              </a:rPr>
              <a:t>GITLAB : CRÉÉ DE LA CISSION D'UNE PARTIE DE LA COMMUNAUTÉ GITHUB APRES LE RACHAT PAR MICROSOFT. TRES ORIENTÉ "OPEN SOURCE". TRES BIEN AUSSI, PROPOSE DES FONCTIONNALTIÉS TELLES QUE L'INTÉGRATION CONTINUE ET LA LIVRAISON CONTINUE.</a:t>
            </a:r>
          </a:p>
          <a:p>
            <a:pPr>
              <a:lnSpc>
                <a:spcPts val="3079"/>
              </a:lnSpc>
            </a:pPr>
          </a:p>
        </p:txBody>
      </p:sp>
      <p:sp>
        <p:nvSpPr>
          <p:cNvPr name="TextBox 11" id="11"/>
          <p:cNvSpPr txBox="true"/>
          <p:nvPr/>
        </p:nvSpPr>
        <p:spPr>
          <a:xfrm rot="0">
            <a:off x="8021776" y="7092956"/>
            <a:ext cx="677898" cy="892175"/>
          </a:xfrm>
          <a:prstGeom prst="rect">
            <a:avLst/>
          </a:prstGeom>
        </p:spPr>
        <p:txBody>
          <a:bodyPr anchor="t" rtlCol="false" tIns="0" lIns="0" bIns="0" rIns="0">
            <a:spAutoFit/>
          </a:bodyPr>
          <a:lstStyle/>
          <a:p>
            <a:pPr>
              <a:lnSpc>
                <a:spcPts val="7000"/>
              </a:lnSpc>
            </a:pPr>
            <a:r>
              <a:rPr lang="en-US" sz="5000">
                <a:solidFill>
                  <a:srgbClr val="FFD21B"/>
                </a:solidFill>
                <a:latin typeface="Coco Gothic Bold"/>
              </a:rPr>
              <a:t>3.</a:t>
            </a:r>
          </a:p>
        </p:txBody>
      </p:sp>
      <p:sp>
        <p:nvSpPr>
          <p:cNvPr name="TextBox 12" id="12"/>
          <p:cNvSpPr txBox="true"/>
          <p:nvPr/>
        </p:nvSpPr>
        <p:spPr>
          <a:xfrm rot="0">
            <a:off x="8722816" y="7169156"/>
            <a:ext cx="8536484" cy="2344420"/>
          </a:xfrm>
          <a:prstGeom prst="rect">
            <a:avLst/>
          </a:prstGeom>
        </p:spPr>
        <p:txBody>
          <a:bodyPr anchor="t" rtlCol="false" tIns="0" lIns="0" bIns="0" rIns="0">
            <a:spAutoFit/>
          </a:bodyPr>
          <a:lstStyle/>
          <a:p>
            <a:pPr>
              <a:lnSpc>
                <a:spcPts val="3079"/>
              </a:lnSpc>
            </a:pPr>
            <a:r>
              <a:rPr lang="en-US" sz="2199">
                <a:solidFill>
                  <a:srgbClr val="FFFFFF"/>
                </a:solidFill>
                <a:latin typeface="Coco Gothic Bold"/>
              </a:rPr>
              <a:t>BITBUCKET : LE SYSTEME DE GIT PROPRIÉTAIRE D'ATLASSIAN, LIÉ NOTAMMENT À DES OUTILS DE GESTION TELS QUE JIRA ET CONFLUENCE. TRES BIEN SI ON TRAVAILLE DÉJÀ DANS L'ENVIRONNEMENT ATLASSIAN. LES FONCTIONNALITÉS SONT VITE TARIFÉES.</a:t>
            </a:r>
          </a:p>
          <a:p>
            <a:pPr>
              <a:lnSpc>
                <a:spcPts val="3079"/>
              </a:lnSpc>
            </a:pPr>
          </a:p>
        </p:txBody>
      </p:sp>
      <p:grpSp>
        <p:nvGrpSpPr>
          <p:cNvPr name="Group 13" id="13"/>
          <p:cNvGrpSpPr/>
          <p:nvPr/>
        </p:nvGrpSpPr>
        <p:grpSpPr>
          <a:xfrm rot="0">
            <a:off x="725728" y="722948"/>
            <a:ext cx="16836543" cy="305753"/>
            <a:chOff x="0" y="0"/>
            <a:chExt cx="22448725" cy="407670"/>
          </a:xfrm>
        </p:grpSpPr>
        <p:sp>
          <p:nvSpPr>
            <p:cNvPr name="AutoShape 14" id="14"/>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15" id="15"/>
            <p:cNvSpPr txBox="true"/>
            <p:nvPr/>
          </p:nvSpPr>
          <p:spPr>
            <a:xfrm rot="0">
              <a:off x="0" y="19050"/>
              <a:ext cx="10337735" cy="280670"/>
            </a:xfrm>
            <a:prstGeom prst="rect">
              <a:avLst/>
            </a:prstGeom>
          </p:spPr>
          <p:txBody>
            <a:bodyPr anchor="t" rtlCol="false" tIns="0" lIns="0" bIns="0" rIns="0">
              <a:spAutoFit/>
            </a:bodyPr>
            <a:lstStyle/>
            <a:p>
              <a:pPr>
                <a:lnSpc>
                  <a:spcPts val="1455"/>
                </a:lnSpc>
              </a:pPr>
              <a:r>
                <a:rPr lang="en-US" sz="1500">
                  <a:solidFill>
                    <a:srgbClr val="FFFFFF"/>
                  </a:solidFill>
                  <a:latin typeface="Coco Gothic Bold"/>
                </a:rPr>
                <a:t>GREGOIRE BOUTEILLIER</a:t>
              </a:r>
            </a:p>
          </p:txBody>
        </p:sp>
        <p:sp>
          <p:nvSpPr>
            <p:cNvPr name="TextBox 16" id="16"/>
            <p:cNvSpPr txBox="true"/>
            <p:nvPr/>
          </p:nvSpPr>
          <p:spPr>
            <a:xfrm rot="0">
              <a:off x="12110989" y="19050"/>
              <a:ext cx="10337735" cy="280670"/>
            </a:xfrm>
            <a:prstGeom prst="rect">
              <a:avLst/>
            </a:prstGeom>
          </p:spPr>
          <p:txBody>
            <a:bodyPr anchor="t" rtlCol="false" tIns="0" lIns="0" bIns="0" rIns="0">
              <a:spAutoFit/>
            </a:bodyPr>
            <a:lstStyle/>
            <a:p>
              <a:pPr algn="r">
                <a:lnSpc>
                  <a:spcPts val="1455"/>
                </a:lnSpc>
              </a:pPr>
              <a:r>
                <a:rPr lang="en-US" sz="1500">
                  <a:solidFill>
                    <a:srgbClr val="FFFFFF"/>
                  </a:solidFill>
                  <a:latin typeface="Coco Gothic Bold"/>
                </a:rPr>
                <a:t>P2 - 2024</a:t>
              </a:r>
            </a:p>
          </p:txBody>
        </p:sp>
      </p:grpSp>
    </p:spTree>
  </p:cSld>
  <p:clrMapOvr>
    <a:masterClrMapping/>
  </p:clrMapOvr>
</p:sld>
</file>

<file path=ppt/slides/slide8.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5" id="5"/>
          <p:cNvSpPr txBox="true"/>
          <p:nvPr/>
        </p:nvSpPr>
        <p:spPr>
          <a:xfrm rot="0">
            <a:off x="1028700" y="2432370"/>
            <a:ext cx="677898" cy="892175"/>
          </a:xfrm>
          <a:prstGeom prst="rect">
            <a:avLst/>
          </a:prstGeom>
        </p:spPr>
        <p:txBody>
          <a:bodyPr anchor="t" rtlCol="false" tIns="0" lIns="0" bIns="0" rIns="0">
            <a:spAutoFit/>
          </a:bodyPr>
          <a:lstStyle/>
          <a:p>
            <a:pPr>
              <a:lnSpc>
                <a:spcPts val="7000"/>
              </a:lnSpc>
            </a:pPr>
            <a:r>
              <a:rPr lang="en-US" sz="5000">
                <a:solidFill>
                  <a:srgbClr val="FFD21B"/>
                </a:solidFill>
                <a:latin typeface="Coco Gothic Bold"/>
              </a:rPr>
              <a:t>1.</a:t>
            </a:r>
          </a:p>
        </p:txBody>
      </p:sp>
      <p:sp>
        <p:nvSpPr>
          <p:cNvPr name="TextBox 6" id="6"/>
          <p:cNvSpPr txBox="true"/>
          <p:nvPr/>
        </p:nvSpPr>
        <p:spPr>
          <a:xfrm rot="0">
            <a:off x="1729741" y="2508570"/>
            <a:ext cx="8536484" cy="1953895"/>
          </a:xfrm>
          <a:prstGeom prst="rect">
            <a:avLst/>
          </a:prstGeom>
        </p:spPr>
        <p:txBody>
          <a:bodyPr anchor="t" rtlCol="false" tIns="0" lIns="0" bIns="0" rIns="0">
            <a:spAutoFit/>
          </a:bodyPr>
          <a:lstStyle/>
          <a:p>
            <a:pPr>
              <a:lnSpc>
                <a:spcPts val="3079"/>
              </a:lnSpc>
            </a:pPr>
            <a:r>
              <a:rPr lang="en-US" sz="2199">
                <a:solidFill>
                  <a:srgbClr val="FFFFFF"/>
                </a:solidFill>
                <a:latin typeface="Coco Gothic Bold"/>
              </a:rPr>
              <a:t>LE TARIF : FAUT-IL UTILISER DES OUTILS GRATUITS OPEN-SOURCE OU PLUTOT DES OUTILS PAYANTS ? SI OUI, EST-CE QUE LE TARIF EST ADAPTÉ AU BUDGET DE L'ENTREPRISE ET DU PROJET ?</a:t>
            </a:r>
          </a:p>
          <a:p>
            <a:pPr>
              <a:lnSpc>
                <a:spcPts val="3079"/>
              </a:lnSpc>
            </a:pPr>
          </a:p>
        </p:txBody>
      </p:sp>
      <p:sp>
        <p:nvSpPr>
          <p:cNvPr name="TextBox 7" id="7"/>
          <p:cNvSpPr txBox="true"/>
          <p:nvPr/>
        </p:nvSpPr>
        <p:spPr>
          <a:xfrm rot="0">
            <a:off x="602073" y="981395"/>
            <a:ext cx="17083854" cy="1250950"/>
          </a:xfrm>
          <a:prstGeom prst="rect">
            <a:avLst/>
          </a:prstGeom>
        </p:spPr>
        <p:txBody>
          <a:bodyPr anchor="t" rtlCol="false" tIns="0" lIns="0" bIns="0" rIns="0">
            <a:spAutoFit/>
          </a:bodyPr>
          <a:lstStyle/>
          <a:p>
            <a:pPr algn="ctr">
              <a:lnSpc>
                <a:spcPts val="9800"/>
              </a:lnSpc>
            </a:pPr>
            <a:r>
              <a:rPr lang="en-US" sz="7000">
                <a:solidFill>
                  <a:srgbClr val="FFD21B"/>
                </a:solidFill>
                <a:latin typeface="Coco Gothic Bold"/>
              </a:rPr>
              <a:t>FACTEURS DE CHOIX POUR UN OUTIL</a:t>
            </a:r>
          </a:p>
        </p:txBody>
      </p:sp>
      <p:sp>
        <p:nvSpPr>
          <p:cNvPr name="TextBox 8" id="8"/>
          <p:cNvSpPr txBox="true"/>
          <p:nvPr/>
        </p:nvSpPr>
        <p:spPr>
          <a:xfrm rot="0">
            <a:off x="4525238" y="4805686"/>
            <a:ext cx="677898" cy="892175"/>
          </a:xfrm>
          <a:prstGeom prst="rect">
            <a:avLst/>
          </a:prstGeom>
        </p:spPr>
        <p:txBody>
          <a:bodyPr anchor="t" rtlCol="false" tIns="0" lIns="0" bIns="0" rIns="0">
            <a:spAutoFit/>
          </a:bodyPr>
          <a:lstStyle/>
          <a:p>
            <a:pPr>
              <a:lnSpc>
                <a:spcPts val="7000"/>
              </a:lnSpc>
            </a:pPr>
            <a:r>
              <a:rPr lang="en-US" sz="5000">
                <a:solidFill>
                  <a:srgbClr val="FFD21B"/>
                </a:solidFill>
                <a:latin typeface="Coco Gothic Bold"/>
              </a:rPr>
              <a:t>2.</a:t>
            </a:r>
          </a:p>
        </p:txBody>
      </p:sp>
      <p:sp>
        <p:nvSpPr>
          <p:cNvPr name="TextBox 9" id="9"/>
          <p:cNvSpPr txBox="true"/>
          <p:nvPr/>
        </p:nvSpPr>
        <p:spPr>
          <a:xfrm rot="0">
            <a:off x="5226279" y="4881886"/>
            <a:ext cx="8536484" cy="1953895"/>
          </a:xfrm>
          <a:prstGeom prst="rect">
            <a:avLst/>
          </a:prstGeom>
        </p:spPr>
        <p:txBody>
          <a:bodyPr anchor="t" rtlCol="false" tIns="0" lIns="0" bIns="0" rIns="0">
            <a:spAutoFit/>
          </a:bodyPr>
          <a:lstStyle/>
          <a:p>
            <a:pPr>
              <a:lnSpc>
                <a:spcPts val="3079"/>
              </a:lnSpc>
            </a:pPr>
            <a:r>
              <a:rPr lang="en-US" sz="2199">
                <a:solidFill>
                  <a:srgbClr val="FFFFFF"/>
                </a:solidFill>
                <a:latin typeface="Coco Gothic Bold"/>
              </a:rPr>
              <a:t>LES FONCTIONNALITÉS : UN BON OUTIL DOIT ÊTRE CHOISIR POUR LES OUTILS QU'ILS PROPOSE À L'AIDE À SA TACHE PRINCIPALE. SON ERGONOMIE ET SA STABILITÉ SONT AUSSI DES ARGUMENTS IMPORTANTS.</a:t>
            </a:r>
          </a:p>
          <a:p>
            <a:pPr>
              <a:lnSpc>
                <a:spcPts val="3079"/>
              </a:lnSpc>
            </a:pPr>
          </a:p>
        </p:txBody>
      </p:sp>
      <p:sp>
        <p:nvSpPr>
          <p:cNvPr name="TextBox 10" id="10"/>
          <p:cNvSpPr txBox="true"/>
          <p:nvPr/>
        </p:nvSpPr>
        <p:spPr>
          <a:xfrm rot="0">
            <a:off x="8021776" y="7092956"/>
            <a:ext cx="677898" cy="892175"/>
          </a:xfrm>
          <a:prstGeom prst="rect">
            <a:avLst/>
          </a:prstGeom>
        </p:spPr>
        <p:txBody>
          <a:bodyPr anchor="t" rtlCol="false" tIns="0" lIns="0" bIns="0" rIns="0">
            <a:spAutoFit/>
          </a:bodyPr>
          <a:lstStyle/>
          <a:p>
            <a:pPr>
              <a:lnSpc>
                <a:spcPts val="7000"/>
              </a:lnSpc>
            </a:pPr>
            <a:r>
              <a:rPr lang="en-US" sz="5000">
                <a:solidFill>
                  <a:srgbClr val="FFD21B"/>
                </a:solidFill>
                <a:latin typeface="Coco Gothic Bold"/>
              </a:rPr>
              <a:t>3.</a:t>
            </a:r>
          </a:p>
        </p:txBody>
      </p:sp>
      <p:sp>
        <p:nvSpPr>
          <p:cNvPr name="TextBox 11" id="11"/>
          <p:cNvSpPr txBox="true"/>
          <p:nvPr/>
        </p:nvSpPr>
        <p:spPr>
          <a:xfrm rot="0">
            <a:off x="8722816" y="7169156"/>
            <a:ext cx="8536484" cy="1953895"/>
          </a:xfrm>
          <a:prstGeom prst="rect">
            <a:avLst/>
          </a:prstGeom>
        </p:spPr>
        <p:txBody>
          <a:bodyPr anchor="t" rtlCol="false" tIns="0" lIns="0" bIns="0" rIns="0">
            <a:spAutoFit/>
          </a:bodyPr>
          <a:lstStyle/>
          <a:p>
            <a:pPr>
              <a:lnSpc>
                <a:spcPts val="3079"/>
              </a:lnSpc>
            </a:pPr>
            <a:r>
              <a:rPr lang="en-US" sz="2199">
                <a:solidFill>
                  <a:srgbClr val="FFFFFF"/>
                </a:solidFill>
                <a:latin typeface="Coco Gothic Bold"/>
              </a:rPr>
              <a:t>LA COMMUNAUTÉ : UN OUTIL QUI POSSEDE UNE GRANDE COMMUNAUTÉ ACTIVE PERMETTRA PLUS FACILE D'OBTENIR DES REPONSES EN CAS DE SOUCI, ET PEUT-ÊTRE POTENTIELLEMENT MIEUX SUIVI.</a:t>
            </a:r>
          </a:p>
          <a:p>
            <a:pPr>
              <a:lnSpc>
                <a:spcPts val="3079"/>
              </a:lnSpc>
            </a:pPr>
          </a:p>
        </p:txBody>
      </p:sp>
      <p:grpSp>
        <p:nvGrpSpPr>
          <p:cNvPr name="Group 12" id="12"/>
          <p:cNvGrpSpPr/>
          <p:nvPr/>
        </p:nvGrpSpPr>
        <p:grpSpPr>
          <a:xfrm rot="0">
            <a:off x="725728" y="722948"/>
            <a:ext cx="16836543" cy="305753"/>
            <a:chOff x="0" y="0"/>
            <a:chExt cx="22448725" cy="407670"/>
          </a:xfrm>
        </p:grpSpPr>
        <p:sp>
          <p:nvSpPr>
            <p:cNvPr name="AutoShape 13" id="13"/>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14" id="14"/>
            <p:cNvSpPr txBox="true"/>
            <p:nvPr/>
          </p:nvSpPr>
          <p:spPr>
            <a:xfrm rot="0">
              <a:off x="0" y="19050"/>
              <a:ext cx="10337735" cy="280670"/>
            </a:xfrm>
            <a:prstGeom prst="rect">
              <a:avLst/>
            </a:prstGeom>
          </p:spPr>
          <p:txBody>
            <a:bodyPr anchor="t" rtlCol="false" tIns="0" lIns="0" bIns="0" rIns="0">
              <a:spAutoFit/>
            </a:bodyPr>
            <a:lstStyle/>
            <a:p>
              <a:pPr>
                <a:lnSpc>
                  <a:spcPts val="1455"/>
                </a:lnSpc>
              </a:pPr>
              <a:r>
                <a:rPr lang="en-US" sz="1500">
                  <a:solidFill>
                    <a:srgbClr val="FFFFFF"/>
                  </a:solidFill>
                  <a:latin typeface="Coco Gothic Bold"/>
                </a:rPr>
                <a:t>GREGOIRE BOUTEILLIER</a:t>
              </a:r>
            </a:p>
          </p:txBody>
        </p:sp>
        <p:sp>
          <p:nvSpPr>
            <p:cNvPr name="TextBox 15" id="15"/>
            <p:cNvSpPr txBox="true"/>
            <p:nvPr/>
          </p:nvSpPr>
          <p:spPr>
            <a:xfrm rot="0">
              <a:off x="12110989" y="19050"/>
              <a:ext cx="10337735" cy="280670"/>
            </a:xfrm>
            <a:prstGeom prst="rect">
              <a:avLst/>
            </a:prstGeom>
          </p:spPr>
          <p:txBody>
            <a:bodyPr anchor="t" rtlCol="false" tIns="0" lIns="0" bIns="0" rIns="0">
              <a:spAutoFit/>
            </a:bodyPr>
            <a:lstStyle/>
            <a:p>
              <a:pPr algn="r">
                <a:lnSpc>
                  <a:spcPts val="1455"/>
                </a:lnSpc>
              </a:pPr>
              <a:r>
                <a:rPr lang="en-US" sz="1500">
                  <a:solidFill>
                    <a:srgbClr val="FFFFFF"/>
                  </a:solidFill>
                  <a:latin typeface="Coco Gothic Bold"/>
                </a:rPr>
                <a:t>P2 - 2024</a:t>
              </a:r>
            </a:p>
          </p:txBody>
        </p:sp>
      </p:grpSp>
      <p:sp>
        <p:nvSpPr>
          <p:cNvPr name="TextBox 16" id="16"/>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sz="1500">
                <a:solidFill>
                  <a:srgbClr val="FFFDF7"/>
                </a:solidFill>
                <a:latin typeface="Coco Gothic"/>
              </a:rPr>
              <a:t>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DAGCBgo2t4A</dc:identifier>
  <dcterms:modified xsi:type="dcterms:W3CDTF">2011-08-01T06:04:30Z</dcterms:modified>
  <cp:revision>1</cp:revision>
  <dc:title>Présentation Entreprise Professionnelle et Moderne Jaune et Noir</dc:title>
</cp:coreProperties>
</file>